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23"/>
  </p:notesMasterIdLst>
  <p:sldIdLst>
    <p:sldId id="256" r:id="rId7"/>
    <p:sldId id="273" r:id="rId8"/>
    <p:sldId id="278" r:id="rId9"/>
    <p:sldId id="279" r:id="rId10"/>
    <p:sldId id="260" r:id="rId11"/>
    <p:sldId id="259" r:id="rId12"/>
    <p:sldId id="265" r:id="rId13"/>
    <p:sldId id="268" r:id="rId14"/>
    <p:sldId id="285" r:id="rId15"/>
    <p:sldId id="262" r:id="rId16"/>
    <p:sldId id="261" r:id="rId17"/>
    <p:sldId id="264" r:id="rId18"/>
    <p:sldId id="274" r:id="rId19"/>
    <p:sldId id="270" r:id="rId20"/>
    <p:sldId id="281" r:id="rId21"/>
    <p:sldId id="267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5" autoAdjust="0"/>
    <p:restoredTop sz="94660"/>
  </p:normalViewPr>
  <p:slideViewPr>
    <p:cSldViewPr>
      <p:cViewPr varScale="1">
        <p:scale>
          <a:sx n="99" d="100"/>
          <a:sy n="99" d="100"/>
        </p:scale>
        <p:origin x="1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86032-7AD0-4BB3-90BD-AA543FBB15DF}" type="doc">
      <dgm:prSet loTypeId="urn:microsoft.com/office/officeart/2008/layout/CircularPictureCallout" loCatId="picture" qsTypeId="urn:microsoft.com/office/officeart/2005/8/quickstyle/simple2" qsCatId="simple" csTypeId="urn:microsoft.com/office/officeart/2005/8/colors/accent1_2" csCatId="accent1" phldr="1"/>
      <dgm:spPr/>
    </dgm:pt>
    <dgm:pt modelId="{DA15EAE2-16FC-4724-800F-C7AC2CDE830A}">
      <dgm:prSet phldrT="[Text]"/>
      <dgm:spPr/>
      <dgm:t>
        <a:bodyPr/>
        <a:lstStyle/>
        <a:p>
          <a:endParaRPr lang="en-US" dirty="0"/>
        </a:p>
      </dgm:t>
    </dgm:pt>
    <dgm:pt modelId="{A54EED7E-9C87-4614-B69E-0346CD9B3CBF}" type="parTrans" cxnId="{9FD59DAD-ACC0-45AC-B300-B95099E2A4A3}">
      <dgm:prSet/>
      <dgm:spPr/>
      <dgm:t>
        <a:bodyPr/>
        <a:lstStyle/>
        <a:p>
          <a:endParaRPr lang="en-US"/>
        </a:p>
      </dgm:t>
    </dgm:pt>
    <dgm:pt modelId="{1550FF9C-C519-45F0-94B6-B2A711AFF001}" type="sibTrans" cxnId="{9FD59DAD-ACC0-45AC-B300-B95099E2A4A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:\Users\ndovey\Desktop\photos\IMG_0136.JPG"/>
        </a:ext>
      </dgm:extLst>
    </dgm:pt>
    <dgm:pt modelId="{96175CFD-063F-40C9-8F57-803DF60B821C}" type="pres">
      <dgm:prSet presAssocID="{D8486032-7AD0-4BB3-90BD-AA543FBB15DF}" presName="Name0" presStyleCnt="0">
        <dgm:presLayoutVars>
          <dgm:chMax val="7"/>
          <dgm:chPref val="7"/>
          <dgm:dir/>
        </dgm:presLayoutVars>
      </dgm:prSet>
      <dgm:spPr/>
    </dgm:pt>
    <dgm:pt modelId="{5AAF0DCA-F77C-45B1-A54A-5305F2A3FEBB}" type="pres">
      <dgm:prSet presAssocID="{D8486032-7AD0-4BB3-90BD-AA543FBB15DF}" presName="Name1" presStyleCnt="0"/>
      <dgm:spPr/>
    </dgm:pt>
    <dgm:pt modelId="{57BCB928-9809-4169-A0E8-8F10299BDBF7}" type="pres">
      <dgm:prSet presAssocID="{1550FF9C-C519-45F0-94B6-B2A711AFF001}" presName="picture_1" presStyleCnt="0"/>
      <dgm:spPr/>
    </dgm:pt>
    <dgm:pt modelId="{5BC5DBEF-8A8F-4E3C-8DE0-EBD0900EE0AC}" type="pres">
      <dgm:prSet presAssocID="{1550FF9C-C519-45F0-94B6-B2A711AFF001}" presName="pictureRepeatNode" presStyleLbl="alignImgPlace1" presStyleIdx="0" presStyleCnt="1" custScaleX="193865" custScaleY="150000" custLinFactNeighborX="-3390" custLinFactNeighborY="-7149"/>
      <dgm:spPr/>
      <dgm:t>
        <a:bodyPr/>
        <a:lstStyle/>
        <a:p>
          <a:endParaRPr lang="en-US"/>
        </a:p>
      </dgm:t>
    </dgm:pt>
    <dgm:pt modelId="{7FA9B535-CE40-4CE2-A001-33E62325678A}" type="pres">
      <dgm:prSet presAssocID="{DA15EAE2-16FC-4724-800F-C7AC2CDE830A}" presName="text_1" presStyleLbl="node1" presStyleIdx="0" presStyleCnt="0" custScaleX="312500" custScaleY="454545" custLinFactNeighborX="5297" custLinFactNeighborY="42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D59DAD-ACC0-45AC-B300-B95099E2A4A3}" srcId="{D8486032-7AD0-4BB3-90BD-AA543FBB15DF}" destId="{DA15EAE2-16FC-4724-800F-C7AC2CDE830A}" srcOrd="0" destOrd="0" parTransId="{A54EED7E-9C87-4614-B69E-0346CD9B3CBF}" sibTransId="{1550FF9C-C519-45F0-94B6-B2A711AFF001}"/>
    <dgm:cxn modelId="{63F74796-4318-49FB-9739-FE724A674909}" type="presOf" srcId="{1550FF9C-C519-45F0-94B6-B2A711AFF001}" destId="{5BC5DBEF-8A8F-4E3C-8DE0-EBD0900EE0AC}" srcOrd="0" destOrd="0" presId="urn:microsoft.com/office/officeart/2008/layout/CircularPictureCallout"/>
    <dgm:cxn modelId="{B7C5E9C6-7F08-4F86-B10D-17DEDC054D62}" type="presOf" srcId="{D8486032-7AD0-4BB3-90BD-AA543FBB15DF}" destId="{96175CFD-063F-40C9-8F57-803DF60B821C}" srcOrd="0" destOrd="0" presId="urn:microsoft.com/office/officeart/2008/layout/CircularPictureCallout"/>
    <dgm:cxn modelId="{DB73A9CC-58D0-4A67-BD1E-24AE2BB9F4AC}" type="presOf" srcId="{DA15EAE2-16FC-4724-800F-C7AC2CDE830A}" destId="{7FA9B535-CE40-4CE2-A001-33E62325678A}" srcOrd="0" destOrd="0" presId="urn:microsoft.com/office/officeart/2008/layout/CircularPictureCallout"/>
    <dgm:cxn modelId="{677CEB52-B850-464C-B241-CF0898A72F56}" type="presParOf" srcId="{96175CFD-063F-40C9-8F57-803DF60B821C}" destId="{5AAF0DCA-F77C-45B1-A54A-5305F2A3FEBB}" srcOrd="0" destOrd="0" presId="urn:microsoft.com/office/officeart/2008/layout/CircularPictureCallout"/>
    <dgm:cxn modelId="{53A5505D-F40B-4EE8-ABAA-D01A3F2590E4}" type="presParOf" srcId="{5AAF0DCA-F77C-45B1-A54A-5305F2A3FEBB}" destId="{57BCB928-9809-4169-A0E8-8F10299BDBF7}" srcOrd="0" destOrd="0" presId="urn:microsoft.com/office/officeart/2008/layout/CircularPictureCallout"/>
    <dgm:cxn modelId="{E4FAA3B4-0029-4DC4-B04C-4C2322253539}" type="presParOf" srcId="{57BCB928-9809-4169-A0E8-8F10299BDBF7}" destId="{5BC5DBEF-8A8F-4E3C-8DE0-EBD0900EE0AC}" srcOrd="0" destOrd="0" presId="urn:microsoft.com/office/officeart/2008/layout/CircularPictureCallout"/>
    <dgm:cxn modelId="{8715689C-21CB-4CEB-8B20-8D692C308826}" type="presParOf" srcId="{5AAF0DCA-F77C-45B1-A54A-5305F2A3FEBB}" destId="{7FA9B535-CE40-4CE2-A001-33E62325678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8C6714-D0E4-465D-A5A6-44011BE829CC}" type="doc">
      <dgm:prSet loTypeId="urn:microsoft.com/office/officeart/2008/layout/CircularPictureCallout" loCatId="picture" qsTypeId="urn:microsoft.com/office/officeart/2005/8/quickstyle/simple2" qsCatId="simple" csTypeId="urn:microsoft.com/office/officeart/2005/8/colors/accent1_2" csCatId="accent1" phldr="1"/>
      <dgm:spPr/>
    </dgm:pt>
    <dgm:pt modelId="{959B83BC-F005-4EDA-B05D-CEEF2037356B}">
      <dgm:prSet phldrT="[Text]"/>
      <dgm:spPr/>
      <dgm:t>
        <a:bodyPr/>
        <a:lstStyle/>
        <a:p>
          <a:endParaRPr lang="en-US" dirty="0"/>
        </a:p>
      </dgm:t>
    </dgm:pt>
    <dgm:pt modelId="{BE7BD2E7-AC6F-4295-B924-27A5684DEB38}" type="parTrans" cxnId="{89D3EABB-3D00-4E7F-9622-441EB24CF424}">
      <dgm:prSet/>
      <dgm:spPr/>
      <dgm:t>
        <a:bodyPr/>
        <a:lstStyle/>
        <a:p>
          <a:endParaRPr lang="en-US"/>
        </a:p>
      </dgm:t>
    </dgm:pt>
    <dgm:pt modelId="{CF164335-323C-4117-82C6-7CCFDDEF6EEF}" type="sibTrans" cxnId="{89D3EABB-3D00-4E7F-9622-441EB24CF42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:\Users\ndovey\Desktop\IMG_2516.JPG"/>
        </a:ext>
      </dgm:extLst>
    </dgm:pt>
    <dgm:pt modelId="{52109443-BE53-40C1-900B-B14A6D3C158F}" type="pres">
      <dgm:prSet presAssocID="{E98C6714-D0E4-465D-A5A6-44011BE829CC}" presName="Name0" presStyleCnt="0">
        <dgm:presLayoutVars>
          <dgm:chMax val="7"/>
          <dgm:chPref val="7"/>
          <dgm:dir/>
        </dgm:presLayoutVars>
      </dgm:prSet>
      <dgm:spPr/>
    </dgm:pt>
    <dgm:pt modelId="{8E36EAD2-6075-49F6-839F-CA4460C9BA57}" type="pres">
      <dgm:prSet presAssocID="{E98C6714-D0E4-465D-A5A6-44011BE829CC}" presName="Name1" presStyleCnt="0"/>
      <dgm:spPr/>
    </dgm:pt>
    <dgm:pt modelId="{D2B7C151-C4FA-4002-B1D2-2A47124B1767}" type="pres">
      <dgm:prSet presAssocID="{CF164335-323C-4117-82C6-7CCFDDEF6EEF}" presName="picture_1" presStyleCnt="0"/>
      <dgm:spPr/>
    </dgm:pt>
    <dgm:pt modelId="{A044F871-E2F5-4DAE-8F3D-B165F8D4D035}" type="pres">
      <dgm:prSet presAssocID="{CF164335-323C-4117-82C6-7CCFDDEF6EEF}" presName="pictureRepeatNode" presStyleLbl="alignImgPlace1" presStyleIdx="0" presStyleCnt="1" custScaleX="121690" custScaleY="99631" custLinFactNeighborX="-4595" custLinFactNeighborY="-5678"/>
      <dgm:spPr/>
      <dgm:t>
        <a:bodyPr/>
        <a:lstStyle/>
        <a:p>
          <a:endParaRPr lang="en-US"/>
        </a:p>
      </dgm:t>
    </dgm:pt>
    <dgm:pt modelId="{E6EB9AB5-C1DE-4B23-A25D-25C6FB63039A}" type="pres">
      <dgm:prSet presAssocID="{959B83BC-F005-4EDA-B05D-CEEF2037356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6778A-E106-4F21-B527-76CD7F1ACF44}" type="presOf" srcId="{959B83BC-F005-4EDA-B05D-CEEF2037356B}" destId="{E6EB9AB5-C1DE-4B23-A25D-25C6FB63039A}" srcOrd="0" destOrd="0" presId="urn:microsoft.com/office/officeart/2008/layout/CircularPictureCallout"/>
    <dgm:cxn modelId="{89D3EABB-3D00-4E7F-9622-441EB24CF424}" srcId="{E98C6714-D0E4-465D-A5A6-44011BE829CC}" destId="{959B83BC-F005-4EDA-B05D-CEEF2037356B}" srcOrd="0" destOrd="0" parTransId="{BE7BD2E7-AC6F-4295-B924-27A5684DEB38}" sibTransId="{CF164335-323C-4117-82C6-7CCFDDEF6EEF}"/>
    <dgm:cxn modelId="{4FEC2589-718D-4FC6-9FB1-7103291DBE4E}" type="presOf" srcId="{E98C6714-D0E4-465D-A5A6-44011BE829CC}" destId="{52109443-BE53-40C1-900B-B14A6D3C158F}" srcOrd="0" destOrd="0" presId="urn:microsoft.com/office/officeart/2008/layout/CircularPictureCallout"/>
    <dgm:cxn modelId="{F5F349FF-02A3-497C-A97A-76841B73F55C}" type="presOf" srcId="{CF164335-323C-4117-82C6-7CCFDDEF6EEF}" destId="{A044F871-E2F5-4DAE-8F3D-B165F8D4D035}" srcOrd="0" destOrd="0" presId="urn:microsoft.com/office/officeart/2008/layout/CircularPictureCallout"/>
    <dgm:cxn modelId="{6E77B272-9E03-454A-9A45-F66874821896}" type="presParOf" srcId="{52109443-BE53-40C1-900B-B14A6D3C158F}" destId="{8E36EAD2-6075-49F6-839F-CA4460C9BA57}" srcOrd="0" destOrd="0" presId="urn:microsoft.com/office/officeart/2008/layout/CircularPictureCallout"/>
    <dgm:cxn modelId="{A4078A5B-33CA-4278-B95A-161F078CCFE6}" type="presParOf" srcId="{8E36EAD2-6075-49F6-839F-CA4460C9BA57}" destId="{D2B7C151-C4FA-4002-B1D2-2A47124B1767}" srcOrd="0" destOrd="0" presId="urn:microsoft.com/office/officeart/2008/layout/CircularPictureCallout"/>
    <dgm:cxn modelId="{0806F27C-6C0B-41A6-9A1A-759453FB92BC}" type="presParOf" srcId="{D2B7C151-C4FA-4002-B1D2-2A47124B1767}" destId="{A044F871-E2F5-4DAE-8F3D-B165F8D4D035}" srcOrd="0" destOrd="0" presId="urn:microsoft.com/office/officeart/2008/layout/CircularPictureCallout"/>
    <dgm:cxn modelId="{352A793B-24EF-41BB-AC60-68C4804567D2}" type="presParOf" srcId="{8E36EAD2-6075-49F6-839F-CA4460C9BA57}" destId="{E6EB9AB5-C1DE-4B23-A25D-25C6FB63039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5DBEF-8A8F-4E3C-8DE0-EBD0900EE0AC}">
      <dsp:nvSpPr>
        <dsp:cNvPr id="0" name=""/>
        <dsp:cNvSpPr/>
      </dsp:nvSpPr>
      <dsp:spPr>
        <a:xfrm>
          <a:off x="0" y="-220293"/>
          <a:ext cx="4357891" cy="337185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A9B535-CE40-4CE2-A001-33E62325678A}">
      <dsp:nvSpPr>
        <dsp:cNvPr id="0" name=""/>
        <dsp:cNvSpPr/>
      </dsp:nvSpPr>
      <dsp:spPr>
        <a:xfrm>
          <a:off x="0" y="220296"/>
          <a:ext cx="4495800" cy="3371846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0" y="220296"/>
        <a:ext cx="4495800" cy="3371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4F871-E2F5-4DAE-8F3D-B165F8D4D035}">
      <dsp:nvSpPr>
        <dsp:cNvPr id="0" name=""/>
        <dsp:cNvSpPr/>
      </dsp:nvSpPr>
      <dsp:spPr>
        <a:xfrm>
          <a:off x="1106058" y="2453085"/>
          <a:ext cx="3894566" cy="318859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EB9AB5-C1DE-4B23-A25D-25C6FB63039A}">
      <dsp:nvSpPr>
        <dsp:cNvPr id="0" name=""/>
        <dsp:cNvSpPr/>
      </dsp:nvSpPr>
      <dsp:spPr>
        <a:xfrm>
          <a:off x="2176272" y="4328311"/>
          <a:ext cx="2048256" cy="1056132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176272" y="4328311"/>
        <a:ext cx="2048256" cy="105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757A315-5585-44C5-B365-136A0E3E998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B9C68D3-7535-4EDA-B77F-BAB39776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68D3-7535-4EDA-B77F-BAB397765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1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3AB958-7420-4696-A9F6-CDB02B5E48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96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FF6F-46BD-4F6C-995C-74860FD72EB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7D9-2B88-465E-AB9A-D87570AAD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0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FF6F-46BD-4F6C-995C-74860FD72EB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7D9-2B88-465E-AB9A-D87570AAD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9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FF6F-46BD-4F6C-995C-74860FD72EB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7D9-2B88-465E-AB9A-D87570AAD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8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FF6F-46BD-4F6C-995C-74860FD72EB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7D9-2B88-465E-AB9A-D87570AAD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01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FF6F-46BD-4F6C-995C-74860FD72EB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7D9-2B88-465E-AB9A-D87570AAD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00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FF6F-46BD-4F6C-995C-74860FD72EB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7D9-2B88-465E-AB9A-D87570AAD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13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FF6F-46BD-4F6C-995C-74860FD72EB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7D9-2B88-465E-AB9A-D87570AAD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9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FF6F-46BD-4F6C-995C-74860FD72EB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7D9-2B88-465E-AB9A-D87570AAD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4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46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FF6F-46BD-4F6C-995C-74860FD72EB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7D9-2B88-465E-AB9A-D87570AAD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04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FF6F-46BD-4F6C-995C-74860FD72EB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7D9-2B88-465E-AB9A-D87570AAD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64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FF6F-46BD-4F6C-995C-74860FD72EB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7D9-2B88-465E-AB9A-D87570AAD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1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6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9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6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8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42E0-E140-4806-AD97-5D8B93A0942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FF6F-46BD-4F6C-995C-74860FD72EB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67D9-2B88-465E-AB9A-D87570AAD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91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vs.georgia.gov/" TargetMode="External"/><Relationship Id="rId2" Type="http://schemas.openxmlformats.org/officeDocument/2006/relationships/hyperlink" Target="https://www.rcld.uga.ed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ng.edu/student-disability-services/student-resources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racey.hurd@ung.edu" TargetMode="External"/><Relationship Id="rId2" Type="http://schemas.openxmlformats.org/officeDocument/2006/relationships/hyperlink" Target="mailto:joseph.Funderburk@ung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ng.edu/student-disability-services/register-with-sds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u2NmCD4LA" TargetMode="External"/><Relationship Id="rId2" Type="http://schemas.openxmlformats.org/officeDocument/2006/relationships/hyperlink" Target="https://www.youtube.com/watch?v=2kQA6qKc_i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6200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Student Disability Services</a:t>
            </a:r>
            <a:endParaRPr lang="en-US" sz="4800" b="1" dirty="0"/>
          </a:p>
        </p:txBody>
      </p:sp>
      <p:pic>
        <p:nvPicPr>
          <p:cNvPr id="2" name="Picture 1" descr="Dr. Linda Davis-Stephens - ePortfolio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00450"/>
            <a:ext cx="5480324" cy="23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Accommodations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ln w="28575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300" dirty="0" smtClean="0"/>
              <a:t>Accommodations are determined through: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900" dirty="0" smtClean="0"/>
              <a:t>a </a:t>
            </a:r>
            <a:r>
              <a:rPr lang="en-US" sz="3900" dirty="0"/>
              <a:t>discussion of </a:t>
            </a:r>
            <a:r>
              <a:rPr lang="en-US" sz="3900" dirty="0" smtClean="0"/>
              <a:t>functional </a:t>
            </a:r>
            <a:r>
              <a:rPr lang="en-US" sz="3900" dirty="0"/>
              <a:t>limitations with </a:t>
            </a:r>
            <a:r>
              <a:rPr lang="en-US" sz="3900" dirty="0" smtClean="0"/>
              <a:t>the student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900" dirty="0" smtClean="0"/>
              <a:t>a review of the documentation.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300" dirty="0" smtClean="0"/>
              <a:t>For disabilities that impact learning, a psychological evaluation is required.</a:t>
            </a:r>
            <a:endParaRPr lang="en-US" sz="43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1524000"/>
          </a:xfrm>
        </p:spPr>
        <p:txBody>
          <a:bodyPr>
            <a:noAutofit/>
          </a:bodyPr>
          <a:lstStyle/>
          <a:p>
            <a:r>
              <a:rPr lang="en-US" sz="2800" b="1" i="1" dirty="0"/>
              <a:t>An IEP or 504 Plan </a:t>
            </a:r>
            <a:r>
              <a:rPr lang="en-US" sz="2800" b="1" i="1" dirty="0" smtClean="0"/>
              <a:t>usually allows                               provisional (temporary) accommodations to be provided until an evaluation can be completed. </a:t>
            </a:r>
            <a:r>
              <a:rPr lang="en-US" sz="2400" b="1" i="1" dirty="0"/>
              <a:t/>
            </a:r>
            <a:br>
              <a:rPr lang="en-US" sz="2400" b="1" i="1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b="1" i="1" dirty="0" smtClean="0"/>
          </a:p>
          <a:p>
            <a:pPr marL="0" indent="0">
              <a:buNone/>
            </a:pPr>
            <a:r>
              <a:rPr lang="en-US" sz="3600" b="1" dirty="0" smtClean="0"/>
              <a:t>	</a:t>
            </a:r>
            <a:r>
              <a:rPr lang="en-US" sz="4000" b="1" dirty="0" smtClean="0">
                <a:solidFill>
                  <a:schemeClr val="tx2"/>
                </a:solidFill>
              </a:rPr>
              <a:t>Provisional Accommodations</a:t>
            </a:r>
          </a:p>
          <a:p>
            <a:pPr marL="0" indent="0">
              <a:buNone/>
            </a:pPr>
            <a:endParaRPr lang="en-US" sz="1600" b="1" dirty="0" smtClean="0"/>
          </a:p>
          <a:p>
            <a:pPr lvl="3">
              <a:buClr>
                <a:schemeClr val="accent2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en-US" sz="3600" dirty="0" smtClean="0"/>
              <a:t>Priority Registration</a:t>
            </a:r>
          </a:p>
          <a:p>
            <a:pPr lvl="3">
              <a:buClr>
                <a:schemeClr val="accent2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en-US" sz="3600" dirty="0" smtClean="0"/>
              <a:t>Audio record class lectures</a:t>
            </a:r>
          </a:p>
          <a:p>
            <a:pPr lvl="3">
              <a:buClr>
                <a:schemeClr val="accent2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en-US" sz="3600" dirty="0" smtClean="0"/>
              <a:t>Extended time on examinations</a:t>
            </a:r>
          </a:p>
          <a:p>
            <a:pPr lvl="3">
              <a:buClr>
                <a:schemeClr val="accent2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en-US" sz="3600" dirty="0" smtClean="0"/>
              <a:t>Quiet Testing Room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1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Provisional </a:t>
            </a:r>
            <a:r>
              <a:rPr lang="en-US" sz="2800" dirty="0"/>
              <a:t>accommodations provide a quick response to the needs of the students, but </a:t>
            </a:r>
            <a:r>
              <a:rPr lang="en-US" sz="2800" dirty="0" smtClean="0"/>
              <a:t>can miss </a:t>
            </a:r>
            <a:r>
              <a:rPr lang="en-US" sz="2800" dirty="0"/>
              <a:t>the most effective </a:t>
            </a:r>
            <a:r>
              <a:rPr lang="en-US" sz="2800" dirty="0" smtClean="0"/>
              <a:t>accommodations.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C00000"/>
                </a:solidFill>
              </a:rPr>
              <a:t>comprehensive psychological </a:t>
            </a:r>
            <a:r>
              <a:rPr lang="en-US" sz="2800" dirty="0">
                <a:solidFill>
                  <a:srgbClr val="C00000"/>
                </a:solidFill>
              </a:rPr>
              <a:t>evaluation </a:t>
            </a:r>
            <a:r>
              <a:rPr lang="en-US" sz="2800" dirty="0" smtClean="0"/>
              <a:t>provides the information necessary to tailor accommodations to </a:t>
            </a:r>
            <a:r>
              <a:rPr lang="en-US" sz="2800" dirty="0"/>
              <a:t>the </a:t>
            </a:r>
            <a:r>
              <a:rPr lang="en-US" sz="2800" dirty="0" smtClean="0"/>
              <a:t>specific learning needs </a:t>
            </a:r>
            <a:r>
              <a:rPr lang="en-US" sz="2800" dirty="0"/>
              <a:t>of the </a:t>
            </a:r>
            <a:r>
              <a:rPr lang="en-US" sz="2800" dirty="0" smtClean="0"/>
              <a:t>student.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Regents Center for </a:t>
            </a:r>
            <a:r>
              <a:rPr lang="en-US" sz="2800" dirty="0"/>
              <a:t>Learning Disorders: </a:t>
            </a:r>
            <a:r>
              <a:rPr lang="en-US" sz="2800" dirty="0">
                <a:hlinkClick r:id="rId2"/>
              </a:rPr>
              <a:t>https://www.rcld.uga.edu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GVRA: </a:t>
            </a:r>
            <a:r>
              <a:rPr lang="en-US" sz="2800" dirty="0">
                <a:hlinkClick r:id="rId3"/>
              </a:rPr>
              <a:t>https://gvs.georgia.gov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Why is an Evaluation Needed?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Accommodations can be made for medical concerns, allergies, etc.</a:t>
            </a:r>
          </a:p>
          <a:p>
            <a:r>
              <a:rPr lang="en-US" dirty="0"/>
              <a:t>20.41% has medical based concerns (medication can impact concentration)</a:t>
            </a:r>
          </a:p>
          <a:p>
            <a:r>
              <a:rPr lang="en-US" dirty="0" smtClean="0"/>
              <a:t>This is a dramatic increase.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First Year Foundation at UNG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54563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Designed </a:t>
            </a:r>
            <a:r>
              <a:rPr lang="en-US" sz="3600" dirty="0"/>
              <a:t>to </a:t>
            </a:r>
            <a:r>
              <a:rPr lang="en-US" sz="3600" dirty="0" smtClean="0"/>
              <a:t>help new students develop </a:t>
            </a:r>
            <a:r>
              <a:rPr lang="en-US" sz="3600" dirty="0"/>
              <a:t>personal connections and promote a smooth transition to college </a:t>
            </a:r>
            <a:r>
              <a:rPr lang="en-US" sz="3600" dirty="0" smtClean="0"/>
              <a:t>life for </a:t>
            </a:r>
            <a:r>
              <a:rPr lang="en-US" sz="3600" dirty="0"/>
              <a:t>students with disabilities at </a:t>
            </a:r>
            <a:r>
              <a:rPr lang="en-US" sz="3600" dirty="0" smtClean="0"/>
              <a:t>UNG.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dirty="0"/>
              <a:t>program has two components;</a:t>
            </a:r>
            <a:endParaRPr lang="en-US" sz="3600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A summer </a:t>
            </a:r>
            <a:r>
              <a:rPr lang="en-US" dirty="0"/>
              <a:t>workshop for first year students with </a:t>
            </a:r>
            <a:r>
              <a:rPr lang="en-US" dirty="0" smtClean="0"/>
              <a:t>disabilities.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 </a:t>
            </a:r>
            <a:r>
              <a:rPr lang="en-US" dirty="0"/>
              <a:t>ten-month peer mentor </a:t>
            </a:r>
            <a:r>
              <a:rPr lang="en-US" dirty="0" smtClean="0"/>
              <a:t>program.</a:t>
            </a:r>
          </a:p>
          <a:p>
            <a:pPr marL="0" indent="0">
              <a:buNone/>
            </a:pPr>
            <a:endParaRPr lang="en-US" sz="5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80459"/>
            <a:ext cx="13906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400" y="2732038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459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Other Resources on Campus: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54563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Designed </a:t>
            </a:r>
            <a:r>
              <a:rPr lang="en-US" sz="2800" dirty="0"/>
              <a:t>to </a:t>
            </a:r>
            <a:r>
              <a:rPr lang="en-US" sz="2800" dirty="0" smtClean="0"/>
              <a:t>help new students develop </a:t>
            </a:r>
            <a:r>
              <a:rPr lang="en-US" sz="2800" dirty="0"/>
              <a:t>personal connections and promote a smooth transition to college </a:t>
            </a:r>
            <a:r>
              <a:rPr lang="en-US" sz="2800" dirty="0" smtClean="0"/>
              <a:t>life for all students at UNG.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ung.edu/student-disability-services/student-resources.php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5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80459"/>
            <a:ext cx="13906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400" y="2732038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51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Contact Information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100" dirty="0" smtClean="0"/>
              <a:t>Thomas </a:t>
            </a:r>
            <a:r>
              <a:rPr lang="en-US" sz="3100" dirty="0" err="1" smtClean="0"/>
              <a:t>Mccoy</a:t>
            </a:r>
            <a:r>
              <a:rPr lang="en-US" sz="3200" b="1" dirty="0" smtClean="0"/>
              <a:t>, Director – Thomas.Mccoy@UNG.edu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US" sz="800" dirty="0"/>
          </a:p>
          <a:p>
            <a:r>
              <a:rPr lang="en-US" sz="2400" b="1" dirty="0"/>
              <a:t>Dahlonega Campus</a:t>
            </a:r>
            <a:r>
              <a:rPr lang="en-US" sz="2400" dirty="0"/>
              <a:t>:  </a:t>
            </a:r>
            <a:r>
              <a:rPr lang="en-US" sz="2400" b="1" dirty="0" smtClean="0">
                <a:solidFill>
                  <a:schemeClr val="accent1"/>
                </a:solidFill>
              </a:rPr>
              <a:t>Dr. Candis Hill</a:t>
            </a:r>
            <a:r>
              <a:rPr lang="en-US" sz="2400" dirty="0" smtClean="0"/>
              <a:t>, </a:t>
            </a:r>
            <a:r>
              <a:rPr lang="en-US" sz="2400" dirty="0"/>
              <a:t>Assistant Director, </a:t>
            </a:r>
            <a:r>
              <a:rPr lang="en-US" sz="2400" dirty="0" smtClean="0"/>
              <a:t>thomas.mccoy@UNG.edu, </a:t>
            </a:r>
            <a:r>
              <a:rPr lang="en-US" sz="2400" dirty="0"/>
              <a:t>Stewart Student Success Center, </a:t>
            </a:r>
            <a:r>
              <a:rPr lang="en-US" sz="2400" dirty="0" smtClean="0"/>
              <a:t>      Room </a:t>
            </a:r>
            <a:r>
              <a:rPr lang="en-US" sz="2400" dirty="0"/>
              <a:t>313, </a:t>
            </a:r>
            <a:r>
              <a:rPr lang="en-US" sz="2400" dirty="0" smtClean="0"/>
              <a:t>706-867-2782.</a:t>
            </a:r>
          </a:p>
          <a:p>
            <a:r>
              <a:rPr lang="en-US" sz="2400" b="1" dirty="0" smtClean="0"/>
              <a:t>Oconee </a:t>
            </a:r>
            <a:r>
              <a:rPr lang="en-US" sz="2400" b="1" dirty="0"/>
              <a:t>Campus</a:t>
            </a:r>
            <a:r>
              <a:rPr lang="en-US" sz="2400" dirty="0"/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Rachel Pinder, </a:t>
            </a:r>
            <a:r>
              <a:rPr lang="en-US" sz="2400" dirty="0"/>
              <a:t>Assistant Director, </a:t>
            </a:r>
            <a:r>
              <a:rPr lang="en-US" sz="2400" dirty="0" smtClean="0"/>
              <a:t>Rachel.Pinder@UNG.edu</a:t>
            </a:r>
            <a:r>
              <a:rPr lang="en-US" sz="2400" dirty="0"/>
              <a:t>, </a:t>
            </a:r>
            <a:r>
              <a:rPr lang="en-US" sz="2400" dirty="0" smtClean="0"/>
              <a:t>706-310-6202.</a:t>
            </a:r>
          </a:p>
          <a:p>
            <a:r>
              <a:rPr lang="en-US" sz="2400" b="1" dirty="0" smtClean="0"/>
              <a:t>Gainesville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Joseph </a:t>
            </a:r>
            <a:r>
              <a:rPr lang="en-US" sz="2400" b="1" dirty="0">
                <a:solidFill>
                  <a:srgbClr val="0070C0"/>
                </a:solidFill>
              </a:rPr>
              <a:t>Funderburk, </a:t>
            </a:r>
            <a:r>
              <a:rPr lang="en-US" sz="2400" dirty="0"/>
              <a:t>Coordinator Student Disability </a:t>
            </a:r>
            <a:r>
              <a:rPr lang="en-US" sz="2400" dirty="0" smtClean="0"/>
              <a:t>Services,  </a:t>
            </a:r>
            <a:r>
              <a:rPr lang="en-US" sz="2400" dirty="0" smtClean="0">
                <a:hlinkClick r:id="rId2"/>
              </a:rPr>
              <a:t>joseph.Funderburk@ung.edu</a:t>
            </a:r>
            <a:r>
              <a:rPr lang="en-US" sz="2400" dirty="0"/>
              <a:t>, </a:t>
            </a:r>
            <a:r>
              <a:rPr lang="en-US" sz="2400" dirty="0" smtClean="0"/>
              <a:t>678-717-3855.</a:t>
            </a:r>
          </a:p>
          <a:p>
            <a:r>
              <a:rPr lang="en-US" sz="2400" b="1" dirty="0" smtClean="0"/>
              <a:t>Cumming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Tracey </a:t>
            </a:r>
            <a:r>
              <a:rPr lang="en-US" sz="2400" b="1" dirty="0">
                <a:solidFill>
                  <a:srgbClr val="0070C0"/>
                </a:solidFill>
              </a:rPr>
              <a:t>Hurd</a:t>
            </a:r>
            <a:r>
              <a:rPr lang="en-US" sz="2400" dirty="0"/>
              <a:t>, Coordinator of Student Disability </a:t>
            </a:r>
            <a:r>
              <a:rPr lang="en-US" sz="2400" dirty="0" smtClean="0"/>
              <a:t>Services, </a:t>
            </a:r>
            <a:r>
              <a:rPr lang="en-US" sz="2400" dirty="0" smtClean="0">
                <a:hlinkClick r:id="rId3"/>
              </a:rPr>
              <a:t>tracey.hurd@ung.edu</a:t>
            </a:r>
            <a:r>
              <a:rPr lang="en-US" sz="2400" dirty="0" smtClean="0"/>
              <a:t>, 470-239-3137.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6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4889645"/>
              </p:ext>
            </p:extLst>
          </p:nvPr>
        </p:nvGraphicFramePr>
        <p:xfrm>
          <a:off x="304800" y="381000"/>
          <a:ext cx="4495800" cy="337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91162016"/>
              </p:ext>
            </p:extLst>
          </p:nvPr>
        </p:nvGraphicFramePr>
        <p:xfrm>
          <a:off x="3886200" y="-381000"/>
          <a:ext cx="6400800" cy="845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3733800"/>
            <a:ext cx="5486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/>
              <a:t>Six campuses </a:t>
            </a:r>
            <a:r>
              <a:rPr lang="en-US" sz="2000" b="1" dirty="0"/>
              <a:t>and </a:t>
            </a:r>
            <a:r>
              <a:rPr lang="en-US" sz="2000" b="1" dirty="0" smtClean="0"/>
              <a:t>over 20,000 students:</a:t>
            </a:r>
            <a:endParaRPr lang="en-US" sz="2000" b="1" dirty="0"/>
          </a:p>
          <a:p>
            <a:pPr marL="1085850" lvl="1" indent="-457200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Gainesville</a:t>
            </a:r>
          </a:p>
          <a:p>
            <a:pPr marL="1085850" lvl="1" indent="-457200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Dahlonega</a:t>
            </a:r>
          </a:p>
          <a:p>
            <a:pPr marL="1085850" lvl="1" indent="-457200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Oconee</a:t>
            </a:r>
          </a:p>
          <a:p>
            <a:pPr marL="1085850" lvl="1" indent="-457200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Cumming </a:t>
            </a:r>
            <a:endParaRPr lang="en-US" sz="2000" b="1" dirty="0" smtClean="0"/>
          </a:p>
          <a:p>
            <a:pPr marL="1085850" lvl="1" indent="-457200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Blue Ridge</a:t>
            </a:r>
          </a:p>
          <a:p>
            <a:pPr marL="1085850" lvl="1" indent="-457200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Online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228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Assoc. Degrees through Grad. Degrees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Military College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474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What’s the Difference between High School and College?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" y="2198756"/>
            <a:ext cx="762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Classes meet daily.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Attendance is mandated.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Most work is done during class.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Teachers/staff prompt students about their grades.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Class time is devoted to answering questions and explaining material.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Parents/teachers are responsible for guiding you and setting priorities.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1828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6200" y="1453380"/>
            <a:ext cx="922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HIGH SCHOOL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2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What’s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Difference between High School and College?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905000"/>
            <a:ext cx="9067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Classes meet two to three times per week.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Attendance is students responsibility and you accept the consequences of non-attendance.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Most work is done outside of class and there will be substantial amounts of writing and reading.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Students must monitor their own grades.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Class time is devoted to presenting new material, lectures, etc.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You are responsible for what you do and don’t do, as well as the consequences of your decisions.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26105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COLLEGE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790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Prior to Admission to any University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1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Help students understand their accommodations and become comfortable talking about them.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Encourage students </a:t>
            </a:r>
            <a:r>
              <a:rPr lang="en-US" sz="3600" dirty="0"/>
              <a:t>to sign up with the </a:t>
            </a:r>
            <a:r>
              <a:rPr lang="en-US" sz="3600" dirty="0" smtClean="0"/>
              <a:t>Student </a:t>
            </a:r>
            <a:r>
              <a:rPr lang="en-US" sz="3600" dirty="0"/>
              <a:t>Disability Services </a:t>
            </a:r>
            <a:r>
              <a:rPr lang="en-US" sz="3600" dirty="0" smtClean="0"/>
              <a:t>as </a:t>
            </a:r>
            <a:r>
              <a:rPr lang="en-US" sz="3600" dirty="0"/>
              <a:t>soon as </a:t>
            </a:r>
            <a:r>
              <a:rPr lang="en-US" sz="3600" dirty="0" smtClean="0"/>
              <a:t>possible after getting the </a:t>
            </a:r>
            <a:r>
              <a:rPr lang="en-US" sz="3600" dirty="0"/>
              <a:t>acceptance </a:t>
            </a:r>
            <a:r>
              <a:rPr lang="en-US" sz="3600" dirty="0" smtClean="0"/>
              <a:t>letter.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23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Admissions Process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/>
              <a:t>Disability is </a:t>
            </a:r>
            <a:r>
              <a:rPr lang="en-US" sz="4000" b="1" u="sng" dirty="0" smtClean="0"/>
              <a:t>not</a:t>
            </a:r>
            <a:r>
              <a:rPr lang="en-US" sz="4000" dirty="0" smtClean="0"/>
              <a:t> considered for admissions to any public university.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/>
              <a:t>Documentation of an academic barrier should not be included with your admissions application, </a:t>
            </a:r>
            <a:r>
              <a:rPr lang="en-US" sz="4000" b="1" u="sng" dirty="0" smtClean="0"/>
              <a:t>transcripts</a:t>
            </a:r>
            <a:r>
              <a:rPr lang="en-US" sz="4000" dirty="0" smtClean="0"/>
              <a:t>, immunization records, etc.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/>
              <a:t>SDS information goes here: </a:t>
            </a:r>
            <a:r>
              <a:rPr lang="en-US" sz="4000" dirty="0" smtClean="0">
                <a:hlinkClick r:id="rId2"/>
              </a:rPr>
              <a:t>https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ung.edu/student-disability-services/register-with-sds.php</a:t>
            </a:r>
            <a:endParaRPr lang="en-US" sz="4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2000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tx2"/>
                </a:solidFill>
              </a:rPr>
              <a:t>Confidentiality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&amp; Registering with Student Disability Services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3600" dirty="0"/>
              <a:t>All Records are kept </a:t>
            </a:r>
            <a:r>
              <a:rPr lang="en-US" sz="3600" dirty="0" smtClean="0"/>
              <a:t>confidential, </a:t>
            </a:r>
            <a:r>
              <a:rPr lang="en-US" sz="3600" dirty="0"/>
              <a:t>and </a:t>
            </a:r>
            <a:r>
              <a:rPr lang="en-US" sz="3600" dirty="0" smtClean="0"/>
              <a:t>information is not </a:t>
            </a:r>
            <a:r>
              <a:rPr lang="en-US" sz="3600" dirty="0"/>
              <a:t>be shared </a:t>
            </a:r>
            <a:r>
              <a:rPr lang="en-US" sz="3600" dirty="0" smtClean="0"/>
              <a:t>without written </a:t>
            </a:r>
            <a:r>
              <a:rPr lang="en-US" sz="3600" dirty="0"/>
              <a:t>permission.</a:t>
            </a:r>
          </a:p>
          <a:p>
            <a:endParaRPr lang="en-US" sz="1200" dirty="0"/>
          </a:p>
          <a:p>
            <a:r>
              <a:rPr lang="en-US" sz="3600" dirty="0" smtClean="0"/>
              <a:t>Transcripts </a:t>
            </a:r>
            <a:r>
              <a:rPr lang="en-US" sz="3600" dirty="0"/>
              <a:t>do not reflect student accommodations.</a:t>
            </a:r>
          </a:p>
          <a:p>
            <a:endParaRPr lang="en-US" sz="1200" dirty="0"/>
          </a:p>
          <a:p>
            <a:r>
              <a:rPr lang="en-US" sz="3600" dirty="0" smtClean="0"/>
              <a:t>Students can sign a release for the university to share some information with parents.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Areas of Disability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5181600"/>
          </a:xfrm>
          <a:ln w="38100"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Deafness</a:t>
            </a:r>
          </a:p>
          <a:p>
            <a:pPr marL="0" indent="0">
              <a:buNone/>
            </a:pPr>
            <a:r>
              <a:rPr lang="en-US" sz="3600" dirty="0"/>
              <a:t>Low vision </a:t>
            </a:r>
          </a:p>
          <a:p>
            <a:pPr marL="0" indent="0">
              <a:buNone/>
            </a:pPr>
            <a:r>
              <a:rPr lang="en-US" sz="3600" dirty="0"/>
              <a:t>Autism Spectrum Disorder</a:t>
            </a:r>
          </a:p>
          <a:p>
            <a:pPr marL="0" indent="0">
              <a:buNone/>
            </a:pPr>
            <a:r>
              <a:rPr lang="en-US" sz="3600" dirty="0" smtClean="0"/>
              <a:t>Learning </a:t>
            </a:r>
            <a:r>
              <a:rPr lang="en-US" sz="3600" dirty="0"/>
              <a:t>Disabilities </a:t>
            </a:r>
          </a:p>
          <a:p>
            <a:pPr marL="0" indent="0">
              <a:buNone/>
            </a:pPr>
            <a:r>
              <a:rPr lang="en-US" sz="3600" dirty="0"/>
              <a:t>ADHD </a:t>
            </a:r>
          </a:p>
          <a:p>
            <a:pPr marL="0" indent="0">
              <a:buNone/>
            </a:pPr>
            <a:r>
              <a:rPr lang="en-US" sz="3600" dirty="0" smtClean="0"/>
              <a:t>Multiple </a:t>
            </a:r>
            <a:r>
              <a:rPr lang="en-US" sz="3600" dirty="0"/>
              <a:t>Sclerosis </a:t>
            </a:r>
          </a:p>
          <a:p>
            <a:pPr marL="0" indent="0">
              <a:buNone/>
            </a:pPr>
            <a:r>
              <a:rPr lang="en-US" sz="3600" dirty="0"/>
              <a:t>Quadriplegia</a:t>
            </a:r>
          </a:p>
          <a:p>
            <a:pPr marL="0" indent="0">
              <a:buNone/>
            </a:pPr>
            <a:r>
              <a:rPr lang="en-US" sz="3600" dirty="0" smtClean="0"/>
              <a:t>PTSD 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Brain Injury </a:t>
            </a:r>
          </a:p>
          <a:p>
            <a:pPr marL="0" indent="0">
              <a:buNone/>
            </a:pPr>
            <a:r>
              <a:rPr lang="en-US" sz="3600" dirty="0" smtClean="0"/>
              <a:t>Epilepsy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Bipolar </a:t>
            </a:r>
            <a:r>
              <a:rPr lang="en-US" sz="3600" dirty="0"/>
              <a:t>Disorder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Depression </a:t>
            </a:r>
          </a:p>
          <a:p>
            <a:pPr marL="0" indent="0">
              <a:buNone/>
            </a:pPr>
            <a:r>
              <a:rPr lang="en-US" sz="3600" dirty="0" smtClean="0"/>
              <a:t>Generalized Anxiety Disorder</a:t>
            </a:r>
          </a:p>
          <a:p>
            <a:pPr marL="0" indent="0">
              <a:buNone/>
            </a:pPr>
            <a:r>
              <a:rPr lang="en-US" sz="3600" dirty="0" smtClean="0"/>
              <a:t>Schizophrenia</a:t>
            </a:r>
          </a:p>
          <a:p>
            <a:pPr marL="0" indent="0">
              <a:buNone/>
            </a:pPr>
            <a:r>
              <a:rPr lang="en-US" sz="3600" dirty="0" smtClean="0"/>
              <a:t>Dual Identity Disorder</a:t>
            </a:r>
          </a:p>
          <a:p>
            <a:pPr marL="0" indent="0">
              <a:buNone/>
            </a:pPr>
            <a:r>
              <a:rPr lang="en-US" sz="3600" dirty="0" smtClean="0"/>
              <a:t>Obsessive  Compulsive Disorder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5105400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Cancer 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Narcolepsy 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Anorexia </a:t>
            </a:r>
            <a:endParaRPr lang="en-US" sz="2200" dirty="0"/>
          </a:p>
          <a:p>
            <a:pPr marL="0" indent="0">
              <a:buNone/>
            </a:pPr>
            <a:r>
              <a:rPr lang="en-US" sz="2200" dirty="0" err="1" smtClean="0"/>
              <a:t>Crohn’s</a:t>
            </a:r>
            <a:r>
              <a:rPr lang="en-US" sz="2200" dirty="0" smtClean="0"/>
              <a:t> </a:t>
            </a:r>
            <a:r>
              <a:rPr lang="en-US" sz="2200" dirty="0"/>
              <a:t>disease</a:t>
            </a:r>
          </a:p>
          <a:p>
            <a:pPr marL="0" indent="0">
              <a:buNone/>
            </a:pPr>
            <a:r>
              <a:rPr lang="en-US" sz="2200" dirty="0" smtClean="0"/>
              <a:t>Lyme </a:t>
            </a:r>
            <a:r>
              <a:rPr lang="en-US" sz="2200" dirty="0"/>
              <a:t>disease </a:t>
            </a:r>
          </a:p>
          <a:p>
            <a:pPr marL="0" indent="0">
              <a:buNone/>
            </a:pPr>
            <a:r>
              <a:rPr lang="en-US" sz="2200" dirty="0" smtClean="0"/>
              <a:t>Epstein </a:t>
            </a:r>
            <a:r>
              <a:rPr lang="en-US" sz="2200" dirty="0"/>
              <a:t>Barr </a:t>
            </a:r>
          </a:p>
          <a:p>
            <a:pPr marL="0" indent="0">
              <a:buNone/>
            </a:pPr>
            <a:r>
              <a:rPr lang="en-US" sz="2200" dirty="0" smtClean="0"/>
              <a:t>Fibromyalgia 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HIV </a:t>
            </a:r>
          </a:p>
          <a:p>
            <a:pPr marL="0" indent="0">
              <a:buNone/>
            </a:pPr>
            <a:r>
              <a:rPr lang="en-US" sz="2200" dirty="0"/>
              <a:t>Lupus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Diabetes</a:t>
            </a:r>
          </a:p>
          <a:p>
            <a:pPr marL="0" indent="0">
              <a:buNone/>
            </a:pPr>
            <a:r>
              <a:rPr lang="en-US" sz="2200" dirty="0" smtClean="0"/>
              <a:t>Heart </a:t>
            </a:r>
            <a:r>
              <a:rPr lang="en-US" sz="2200" dirty="0"/>
              <a:t>disease </a:t>
            </a:r>
          </a:p>
          <a:p>
            <a:pPr marL="0" indent="0">
              <a:buNone/>
            </a:pPr>
            <a:r>
              <a:rPr lang="en-US" sz="2200" dirty="0"/>
              <a:t>Cystic fibrosis</a:t>
            </a:r>
          </a:p>
          <a:p>
            <a:pPr marL="0" indent="0">
              <a:buNone/>
            </a:pPr>
            <a:r>
              <a:rPr lang="en-US" sz="2200" dirty="0" smtClean="0"/>
              <a:t>Rheumatoid </a:t>
            </a:r>
            <a:r>
              <a:rPr lang="en-US" sz="2200" dirty="0"/>
              <a:t>Arthritis </a:t>
            </a:r>
          </a:p>
          <a:p>
            <a:pPr marL="0" indent="0">
              <a:buNone/>
            </a:pPr>
            <a:r>
              <a:rPr lang="en-US" sz="2200" dirty="0" smtClean="0"/>
              <a:t>Sickle </a:t>
            </a:r>
            <a:r>
              <a:rPr lang="en-US" sz="2200" dirty="0"/>
              <a:t>Cell Anemia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Allergies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Accommodation Changes: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14313" lvl="0" indent="-214313" defTabSz="342900">
              <a:spcAft>
                <a:spcPts val="45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endParaRPr lang="en-US" sz="2400" dirty="0" smtClean="0">
              <a:solidFill>
                <a:srgbClr val="146194">
                  <a:lumMod val="75000"/>
                </a:srgbClr>
              </a:solidFill>
              <a:latin typeface="Century Gothic" panose="020B0502020202020204"/>
            </a:endParaRPr>
          </a:p>
          <a:p>
            <a:pPr marL="214313" lvl="0" indent="-214313" defTabSz="342900">
              <a:spcAft>
                <a:spcPts val="45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 smtClean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Obtaining </a:t>
            </a:r>
            <a:r>
              <a:rPr lang="en-US" sz="24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&amp; Utilizing Accommodations K-12:</a:t>
            </a:r>
          </a:p>
          <a:p>
            <a:pPr marL="214313" lvl="0" indent="-214313" defTabSz="342900">
              <a:spcAft>
                <a:spcPts val="45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  <a:hlinkClick r:id="rId2"/>
              </a:rPr>
              <a:t>https://www.youtube.com/watch?v=2kQA6qKc_iA</a:t>
            </a:r>
            <a:endParaRPr lang="en-US" sz="2400" dirty="0">
              <a:solidFill>
                <a:srgbClr val="146194">
                  <a:lumMod val="75000"/>
                </a:srgbClr>
              </a:solidFill>
              <a:latin typeface="Century Gothic" panose="020B0502020202020204"/>
            </a:endParaRPr>
          </a:p>
          <a:p>
            <a:pPr marL="214313" lvl="0" indent="-214313" defTabSz="342900">
              <a:spcAft>
                <a:spcPts val="45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endParaRPr lang="en-US" sz="2400" dirty="0">
              <a:solidFill>
                <a:srgbClr val="146194">
                  <a:lumMod val="75000"/>
                </a:srgbClr>
              </a:solidFill>
              <a:latin typeface="Century Gothic" panose="020B0502020202020204"/>
            </a:endParaRPr>
          </a:p>
          <a:p>
            <a:pPr marL="214313" lvl="0" indent="-214313" defTabSz="342900">
              <a:spcAft>
                <a:spcPts val="45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Obtaining and Utilizing Accommodations in College: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www.youtube.com/watch?v=pKu2NmCD4LA</a:t>
            </a:r>
            <a:endParaRPr lang="en-US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g_abstract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69bdc8-fa5f-4ff1-b76d-43b4c0a0ab2c">AAS2PYQQYDE3-168-167</_dlc_DocId>
    <_dlc_DocIdUrl xmlns="2b69bdc8-fa5f-4ff1-b76d-43b4c0a0ab2c">
      <Url>https://my.ung.edu/departments/disablity-services/team/_layouts/DocIdRedir.aspx?ID=AAS2PYQQYDE3-168-167</Url>
      <Description>AAS2PYQQYDE3-168-167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FCD01E62A3304E939FD9F06574AF73" ma:contentTypeVersion="0" ma:contentTypeDescription="Create a new document." ma:contentTypeScope="" ma:versionID="4ed9db74ca86b7f815df4532e36f333e">
  <xsd:schema xmlns:xsd="http://www.w3.org/2001/XMLSchema" xmlns:xs="http://www.w3.org/2001/XMLSchema" xmlns:p="http://schemas.microsoft.com/office/2006/metadata/properties" xmlns:ns2="2b69bdc8-fa5f-4ff1-b76d-43b4c0a0ab2c" targetNamespace="http://schemas.microsoft.com/office/2006/metadata/properties" ma:root="true" ma:fieldsID="149aa98c477eb91834e06bbce290fe86" ns2:_="">
    <xsd:import namespace="2b69bdc8-fa5f-4ff1-b76d-43b4c0a0ab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9bdc8-fa5f-4ff1-b76d-43b4c0a0ab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4F25EF-C9FC-41D1-B471-68EC0BFEB876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2b69bdc8-fa5f-4ff1-b76d-43b4c0a0ab2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F081ECF-A223-4AEC-985D-0FEBF888B5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EC9E22-89F8-4C87-8C24-44F78C445B4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C4CDDF3-8293-478D-BA85-D3D1387F2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69bdc8-fa5f-4ff1-b76d-43b4c0a0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ung_abstract_white</Template>
  <TotalTime>2308</TotalTime>
  <Words>664</Words>
  <Application>Microsoft Office PowerPoint</Application>
  <PresentationFormat>On-screen Show (4:3)</PresentationFormat>
  <Paragraphs>141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Verdana</vt:lpstr>
      <vt:lpstr>Wingdings</vt:lpstr>
      <vt:lpstr>Wingdings 3</vt:lpstr>
      <vt:lpstr>ung_abstract_white</vt:lpstr>
      <vt:lpstr>Office Theme</vt:lpstr>
      <vt:lpstr>Student Disability Services</vt:lpstr>
      <vt:lpstr>PowerPoint Presentation</vt:lpstr>
      <vt:lpstr>PowerPoint Presentation</vt:lpstr>
      <vt:lpstr>PowerPoint Presentation</vt:lpstr>
      <vt:lpstr>Prior to Admission to any University</vt:lpstr>
      <vt:lpstr>Admissions Process</vt:lpstr>
      <vt:lpstr>Confidentiality &amp; Registering with Student Disability Services</vt:lpstr>
      <vt:lpstr>Sample Areas of Disability</vt:lpstr>
      <vt:lpstr>Accommodation Changes:</vt:lpstr>
      <vt:lpstr>Accommodations</vt:lpstr>
      <vt:lpstr>An IEP or 504 Plan usually allows                               provisional (temporary) accommodations to be provided until an evaluation can be completed.  </vt:lpstr>
      <vt:lpstr>Why is an Evaluation Needed?</vt:lpstr>
      <vt:lpstr>Please Remember</vt:lpstr>
      <vt:lpstr>First Year Foundation at UNG</vt:lpstr>
      <vt:lpstr>Other Resources on Campus:</vt:lpstr>
      <vt:lpstr>Contact Information Thomas Mccoy, Director – Thomas.Mccoy@UNG.edu</vt:lpstr>
    </vt:vector>
  </TitlesOfParts>
  <Company>University of North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GSC</dc:creator>
  <cp:lastModifiedBy>Wages, Kim</cp:lastModifiedBy>
  <cp:revision>143</cp:revision>
  <cp:lastPrinted>2017-10-30T18:35:17Z</cp:lastPrinted>
  <dcterms:created xsi:type="dcterms:W3CDTF">2013-06-21T14:33:41Z</dcterms:created>
  <dcterms:modified xsi:type="dcterms:W3CDTF">2021-03-01T15:28:33Z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0x0101007FFCD01E62A3304E939FD9F06574AF73</vt:lpwstr>
  </property>
  <property fmtid="{D5CDD505-2E9C-101B-9397-08002B2CF9AE}" pid="3" name="_dlc_DocIdItemGuid">
    <vt:lpwstr>0286cea2-e860-4da5-8cbe-6dd67c9036ac</vt:lpwstr>
  </property>
</Properties>
</file>